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Proxima Nova"/>
      <p:regular r:id="rId30"/>
      <p:bold r:id="rId31"/>
      <p:italic r:id="rId32"/>
      <p:boldItalic r:id="rId33"/>
    </p:embeddedFont>
    <p:embeddedFont>
      <p:font typeface="Oswald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bold.fntdata"/><Relationship Id="rId30" Type="http://schemas.openxmlformats.org/officeDocument/2006/relationships/font" Target="fonts/ProximaNova-regular.fntdata"/><Relationship Id="rId11" Type="http://schemas.openxmlformats.org/officeDocument/2006/relationships/slide" Target="slides/slide6.xml"/><Relationship Id="rId33" Type="http://schemas.openxmlformats.org/officeDocument/2006/relationships/font" Target="fonts/ProximaNova-boldItalic.fntdata"/><Relationship Id="rId10" Type="http://schemas.openxmlformats.org/officeDocument/2006/relationships/slide" Target="slides/slide5.xml"/><Relationship Id="rId32" Type="http://schemas.openxmlformats.org/officeDocument/2006/relationships/font" Target="fonts/ProximaNova-italic.fntdata"/><Relationship Id="rId13" Type="http://schemas.openxmlformats.org/officeDocument/2006/relationships/slide" Target="slides/slide8.xml"/><Relationship Id="rId35" Type="http://schemas.openxmlformats.org/officeDocument/2006/relationships/font" Target="fonts/Oswald-bold.fntdata"/><Relationship Id="rId12" Type="http://schemas.openxmlformats.org/officeDocument/2006/relationships/slide" Target="slides/slide7.xml"/><Relationship Id="rId34" Type="http://schemas.openxmlformats.org/officeDocument/2006/relationships/font" Target="fonts/Oswald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573f4ff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573f4ff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X</a:t>
            </a:r>
            <a:r>
              <a:rPr b="1" lang="en">
                <a:solidFill>
                  <a:schemeClr val="dk1"/>
                </a:solidFill>
              </a:rPr>
              <a:t> MINUTES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TALKING POINTS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This is a suggested talking point.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This is another.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TEACHING TIPS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This is a suggestion for the instructor on something to do before, during or after presenting this slide.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This is another suggestion.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573f4ff0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573f4ff0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573f4ff07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573f4ff0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573f4ff07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573f4ff07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573f4ff0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573f4ff0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573f4ff07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573f4ff0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573f4ff0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573f4ff0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573f4ff07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573f4ff0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573f4ff07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573f4ff07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573f4ff07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573f4ff07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573f4ff0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573f4ff0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573f4ff0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573f4ff0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573f4ff07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7573f4ff07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573f4ff07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573f4ff07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573f4ff07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7573f4ff07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X</a:t>
            </a:r>
            <a:r>
              <a:rPr b="1" lang="en">
                <a:solidFill>
                  <a:schemeClr val="dk1"/>
                </a:solidFill>
              </a:rPr>
              <a:t> MINUTES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TALKING POINTS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This is probably a good time to go to lunch.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573f4ff07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573f4ff07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573f4ff07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573f4ff07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573f4ff0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573f4ff0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573f4ff0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573f4ff0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573f4ff0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573f4ff0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573f4ff0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573f4ff0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573f4ff0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573f4ff0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573f4ff0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573f4ff0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573f4ff0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573f4ff0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>
  <p:cSld name="Thank You Slid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416100" y="349375"/>
            <a:ext cx="8272800" cy="13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272500" y="4709350"/>
            <a:ext cx="84075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WELCOME TO GA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Oswald"/>
              <a:buNone/>
            </a:pPr>
            <a:r>
              <a:rPr b="1" i="0" lang="en" sz="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GENERAL ASSEMBLY</a:t>
            </a:r>
            <a:endParaRPr sz="500"/>
          </a:p>
        </p:txBody>
      </p:sp>
      <p:cxnSp>
        <p:nvCxnSpPr>
          <p:cNvPr id="53" name="Google Shape;53;p13"/>
          <p:cNvCxnSpPr/>
          <p:nvPr/>
        </p:nvCxnSpPr>
        <p:spPr>
          <a:xfrm>
            <a:off x="368200" y="4736806"/>
            <a:ext cx="83118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9250" y="4793524"/>
            <a:ext cx="210750" cy="2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-500" y="1150"/>
            <a:ext cx="9144000" cy="5143500"/>
          </a:xfrm>
          <a:prstGeom prst="rect">
            <a:avLst/>
          </a:prstGeom>
          <a:solidFill>
            <a:srgbClr val="E51B24"/>
          </a:solidFill>
          <a:ln cap="flat" cmpd="sng" w="2540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6600" y="445564"/>
            <a:ext cx="530249" cy="53024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type="title"/>
          </p:nvPr>
        </p:nvSpPr>
        <p:spPr>
          <a:xfrm>
            <a:off x="636600" y="1233250"/>
            <a:ext cx="73272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681725" y="3094450"/>
            <a:ext cx="74577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B">
  <p:cSld name="TITLE_AND_BODY_1_2_1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91740001 FINAL.jpg" id="60" name="Google Shape;60;p14"/>
          <p:cNvPicPr preferRelativeResize="0"/>
          <p:nvPr/>
        </p:nvPicPr>
        <p:blipFill rotWithShape="1">
          <a:blip r:embed="rId2">
            <a:alphaModFix/>
          </a:blip>
          <a:srcRect b="13910" l="0" r="0" t="1272"/>
          <a:stretch/>
        </p:blipFill>
        <p:spPr>
          <a:xfrm>
            <a:off x="-50" y="0"/>
            <a:ext cx="914404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320275" y="517575"/>
            <a:ext cx="8407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. Quote ">
  <p:cSld name="CUSTOM_4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15"/>
          <p:cNvCxnSpPr/>
          <p:nvPr/>
        </p:nvCxnSpPr>
        <p:spPr>
          <a:xfrm>
            <a:off x="1399725" y="1863425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5"/>
          <p:cNvCxnSpPr/>
          <p:nvPr/>
        </p:nvCxnSpPr>
        <p:spPr>
          <a:xfrm>
            <a:off x="4913975" y="1863425"/>
            <a:ext cx="2638200" cy="0"/>
          </a:xfrm>
          <a:prstGeom prst="straightConnector1">
            <a:avLst/>
          </a:prstGeom>
          <a:noFill/>
          <a:ln cap="flat" cmpd="sng" w="9525">
            <a:solidFill>
              <a:srgbClr val="E41A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Google Shape;66;p15"/>
          <p:cNvSpPr txBox="1"/>
          <p:nvPr/>
        </p:nvSpPr>
        <p:spPr>
          <a:xfrm>
            <a:off x="4057900" y="1402025"/>
            <a:ext cx="8361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E41A23"/>
                </a:solidFill>
                <a:latin typeface="Proxima Nova"/>
                <a:ea typeface="Proxima Nova"/>
                <a:cs typeface="Proxima Nova"/>
                <a:sym typeface="Proxima Nova"/>
              </a:rPr>
              <a:t>“</a:t>
            </a:r>
            <a:endParaRPr sz="7200">
              <a:solidFill>
                <a:srgbClr val="E41A2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1403050" y="21287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E41A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2249725" y="3386656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E51B24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E51B2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E51B2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E51B2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E51B2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E51B2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E51B2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E51B2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E51B24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G">
  <p:cSld name="TITLE_AND_BODY_1_2_1_2_1_1_1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>
            <p:ph type="title"/>
          </p:nvPr>
        </p:nvSpPr>
        <p:spPr>
          <a:xfrm>
            <a:off x="320275" y="517575"/>
            <a:ext cx="8407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. Basic: Title + Text">
  <p:cSld name="CUSTOM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330600" y="1249850"/>
            <a:ext cx="8345700" cy="2943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A">
  <p:cSld name="TITLE_AND_BODY_1_2_1_3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96540007 FINAL.jpg" id="79" name="Google Shape;79;p18"/>
          <p:cNvPicPr preferRelativeResize="0"/>
          <p:nvPr/>
        </p:nvPicPr>
        <p:blipFill rotWithShape="1">
          <a:blip r:embed="rId2">
            <a:alphaModFix/>
          </a:blip>
          <a:srcRect b="13582" l="0" r="5024" t="5856"/>
          <a:stretch/>
        </p:blipFill>
        <p:spPr>
          <a:xfrm>
            <a:off x="0" y="0"/>
            <a:ext cx="914400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8"/>
          <p:cNvSpPr txBox="1"/>
          <p:nvPr>
            <p:ph type="title"/>
          </p:nvPr>
        </p:nvSpPr>
        <p:spPr>
          <a:xfrm>
            <a:off x="320275" y="517575"/>
            <a:ext cx="8407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0. Discussion Prompt">
  <p:cSld name="TITLE_AND_BODY_1_2_2_2_1_1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/>
          <p:nvPr/>
        </p:nvSpPr>
        <p:spPr>
          <a:xfrm>
            <a:off x="125" y="50"/>
            <a:ext cx="9144000" cy="659700"/>
          </a:xfrm>
          <a:prstGeom prst="rect">
            <a:avLst/>
          </a:prstGeom>
          <a:solidFill>
            <a:srgbClr val="FC78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9"/>
          <p:cNvSpPr txBox="1"/>
          <p:nvPr/>
        </p:nvSpPr>
        <p:spPr>
          <a:xfrm>
            <a:off x="915075" y="166250"/>
            <a:ext cx="2554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roxima Nova"/>
                <a:ea typeface="Proxima Nova"/>
                <a:cs typeface="Proxima Nova"/>
                <a:sym typeface="Proxima Nova"/>
              </a:rPr>
              <a:t>Discussion: </a:t>
            </a:r>
            <a:endParaRPr b="1"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6" name="Google Shape;8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62001" y="20088"/>
            <a:ext cx="1336200" cy="7516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A-Cog-900.png"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2825" y="462245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>
            <p:ph idx="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sp>
        <p:nvSpPr>
          <p:cNvPr id="89" name="Google Shape;89;p19"/>
          <p:cNvSpPr txBox="1"/>
          <p:nvPr>
            <p:ph type="title"/>
          </p:nvPr>
        </p:nvSpPr>
        <p:spPr>
          <a:xfrm>
            <a:off x="2186914" y="166250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71800" y="1143000"/>
            <a:ext cx="86223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. Solo Activity">
  <p:cSld name="TITLE_AND_BODY_1_2_2_2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/>
          <p:nvPr/>
        </p:nvSpPr>
        <p:spPr>
          <a:xfrm>
            <a:off x="125" y="50"/>
            <a:ext cx="9144000" cy="65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46174" y="9095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>
            <p:ph idx="1" type="subTitle"/>
          </p:nvPr>
        </p:nvSpPr>
        <p:spPr>
          <a:xfrm>
            <a:off x="7292905" y="129425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 sz="1000"/>
            </a:lvl9pPr>
          </a:lstStyle>
          <a:p/>
        </p:txBody>
      </p:sp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rgbClr val="FFFFFF"/>
                </a:solidFill>
              </a:defRPr>
            </a:lvl1pPr>
            <a:lvl2pPr lvl="1" rtl="0">
              <a:buNone/>
              <a:defRPr sz="1300">
                <a:solidFill>
                  <a:srgbClr val="FFFFFF"/>
                </a:solidFill>
              </a:defRPr>
            </a:lvl2pPr>
            <a:lvl3pPr lvl="2" rtl="0">
              <a:buNone/>
              <a:defRPr sz="1300">
                <a:solidFill>
                  <a:srgbClr val="FFFFFF"/>
                </a:solidFill>
              </a:defRPr>
            </a:lvl3pPr>
            <a:lvl4pPr lvl="3" rtl="0">
              <a:buNone/>
              <a:defRPr sz="1300">
                <a:solidFill>
                  <a:srgbClr val="FFFFFF"/>
                </a:solidFill>
              </a:defRPr>
            </a:lvl4pPr>
            <a:lvl5pPr lvl="4" rtl="0">
              <a:buNone/>
              <a:defRPr sz="1300">
                <a:solidFill>
                  <a:srgbClr val="FFFFFF"/>
                </a:solidFill>
              </a:defRPr>
            </a:lvl5pPr>
            <a:lvl6pPr lvl="5" rtl="0">
              <a:buNone/>
              <a:defRPr sz="1300">
                <a:solidFill>
                  <a:srgbClr val="FFFFFF"/>
                </a:solidFill>
              </a:defRPr>
            </a:lvl6pPr>
            <a:lvl7pPr lvl="6" rtl="0">
              <a:buNone/>
              <a:defRPr sz="1300">
                <a:solidFill>
                  <a:srgbClr val="FFFFFF"/>
                </a:solidFill>
              </a:defRPr>
            </a:lvl7pPr>
            <a:lvl8pPr lvl="7" rtl="0">
              <a:buNone/>
              <a:defRPr sz="1300">
                <a:solidFill>
                  <a:srgbClr val="FFFFFF"/>
                </a:solidFill>
              </a:defRPr>
            </a:lvl8pPr>
            <a:lvl9pPr lvl="8" rtl="0">
              <a:buNone/>
              <a:defRPr sz="13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 b="54120" l="37611" r="36416" t="0"/>
          <a:stretch/>
        </p:blipFill>
        <p:spPr>
          <a:xfrm>
            <a:off x="92200" y="-66798"/>
            <a:ext cx="731150" cy="72648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>
            <p:ph type="title"/>
          </p:nvPr>
        </p:nvSpPr>
        <p:spPr>
          <a:xfrm>
            <a:off x="2330125" y="166250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8" name="Google Shape;98;p20"/>
          <p:cNvSpPr txBox="1"/>
          <p:nvPr/>
        </p:nvSpPr>
        <p:spPr>
          <a:xfrm>
            <a:off x="823349" y="166256"/>
            <a:ext cx="2220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roxima Nova"/>
                <a:ea typeface="Proxima Nova"/>
                <a:cs typeface="Proxima Nova"/>
                <a:sym typeface="Proxima Nova"/>
              </a:rPr>
              <a:t>Solo Exercise: </a:t>
            </a:r>
            <a:endParaRPr b="1"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GA-Cog-900.png"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92825" y="4622450"/>
            <a:ext cx="316051" cy="31605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>
            <p:ph idx="2" type="body"/>
          </p:nvPr>
        </p:nvSpPr>
        <p:spPr>
          <a:xfrm>
            <a:off x="271800" y="1143000"/>
            <a:ext cx="86223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3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636600" y="1233250"/>
            <a:ext cx="7457700" cy="13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 Class 10</a:t>
            </a:r>
            <a:endParaRPr/>
          </a:p>
        </p:txBody>
      </p:sp>
      <p:sp>
        <p:nvSpPr>
          <p:cNvPr id="107" name="Google Shape;107;p21"/>
          <p:cNvSpPr txBox="1"/>
          <p:nvPr>
            <p:ph idx="1" type="subTitle"/>
          </p:nvPr>
        </p:nvSpPr>
        <p:spPr>
          <a:xfrm>
            <a:off x="681725" y="3094450"/>
            <a:ext cx="7457700" cy="7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Learning: Linear Models</a:t>
            </a:r>
            <a:endParaRPr/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330600" y="1249850"/>
            <a:ext cx="4540800" cy="29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Most common algorithm used for Machine Learning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Based on the old equation y = mx + b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Can extend this intuition to multiple variables</a:t>
            </a:r>
            <a:endParaRPr sz="1800"/>
          </a:p>
        </p:txBody>
      </p:sp>
      <p:sp>
        <p:nvSpPr>
          <p:cNvPr id="170" name="Google Shape;170;p30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171" name="Google Shape;1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Learning: Linear Models</a:t>
            </a:r>
            <a:endParaRPr/>
          </a:p>
        </p:txBody>
      </p:sp>
      <p:sp>
        <p:nvSpPr>
          <p:cNvPr id="177" name="Google Shape;177;p31"/>
          <p:cNvSpPr txBox="1"/>
          <p:nvPr>
            <p:ph idx="1" type="body"/>
          </p:nvPr>
        </p:nvSpPr>
        <p:spPr>
          <a:xfrm>
            <a:off x="330600" y="1249850"/>
            <a:ext cx="4540800" cy="29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The Good: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Very well understood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Performant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Results are interpretable: easy to understand what causes what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Work well with supervised learning problems</a:t>
            </a:r>
            <a:endParaRPr sz="1800"/>
          </a:p>
        </p:txBody>
      </p:sp>
      <p:sp>
        <p:nvSpPr>
          <p:cNvPr id="178" name="Google Shape;178;p31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179" name="Google Shape;1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Learning: Linear Models</a:t>
            </a:r>
            <a:endParaRPr/>
          </a:p>
        </p:txBody>
      </p:sp>
      <p:sp>
        <p:nvSpPr>
          <p:cNvPr id="185" name="Google Shape;185;p32"/>
          <p:cNvSpPr txBox="1"/>
          <p:nvPr>
            <p:ph idx="1" type="body"/>
          </p:nvPr>
        </p:nvSpPr>
        <p:spPr>
          <a:xfrm>
            <a:off x="330600" y="1249850"/>
            <a:ext cx="4540800" cy="29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The Bad: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Built on assumption of linear response between input and response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Sensitive to outliers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Not as accurate as more contemporary techniques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Require more data preparation than other techniques</a:t>
            </a:r>
            <a:endParaRPr sz="1800"/>
          </a:p>
        </p:txBody>
      </p:sp>
      <p:sp>
        <p:nvSpPr>
          <p:cNvPr id="186" name="Google Shape;186;p32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187" name="Google Shape;18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type="title"/>
          </p:nvPr>
        </p:nvSpPr>
        <p:spPr>
          <a:xfrm>
            <a:off x="636600" y="1233250"/>
            <a:ext cx="73272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Scikit Learn</a:t>
            </a:r>
            <a:endParaRPr/>
          </a:p>
        </p:txBody>
      </p:sp>
      <p:sp>
        <p:nvSpPr>
          <p:cNvPr id="193" name="Google Shape;193;p33"/>
          <p:cNvSpPr txBox="1"/>
          <p:nvPr>
            <p:ph idx="1" type="subTitle"/>
          </p:nvPr>
        </p:nvSpPr>
        <p:spPr>
          <a:xfrm>
            <a:off x="681725" y="3094450"/>
            <a:ext cx="74577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Machine Learning With Python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Scikit Learn</a:t>
            </a:r>
            <a:endParaRPr/>
          </a:p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330600" y="1249850"/>
            <a:ext cx="4540800" cy="29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main library used to implement ML methods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Jack-of-all trades, master of none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Contains built-in techniques for most ML concepts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Is primarily built to access your own computer’s memory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Runs on a CPU, but not a GPU</a:t>
            </a:r>
            <a:endParaRPr sz="1800"/>
          </a:p>
        </p:txBody>
      </p:sp>
      <p:sp>
        <p:nvSpPr>
          <p:cNvPr id="200" name="Google Shape;200;p34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201" name="Google Shape;2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Scikit Learn</a:t>
            </a:r>
            <a:endParaRPr/>
          </a:p>
        </p:txBody>
      </p:sp>
      <p:sp>
        <p:nvSpPr>
          <p:cNvPr id="207" name="Google Shape;207;p35"/>
          <p:cNvSpPr txBox="1"/>
          <p:nvPr>
            <p:ph idx="1" type="body"/>
          </p:nvPr>
        </p:nvSpPr>
        <p:spPr>
          <a:xfrm>
            <a:off x="330600" y="1249850"/>
            <a:ext cx="4540800" cy="29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fit() - </a:t>
            </a:r>
            <a:r>
              <a:rPr lang="en" sz="1800"/>
              <a:t>apply the algorithm to your data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score() - </a:t>
            </a:r>
            <a:r>
              <a:rPr lang="en" sz="1800"/>
              <a:t>evaluate your algorithm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predict() - </a:t>
            </a:r>
            <a:r>
              <a:rPr lang="en" sz="1800"/>
              <a:t>estimate answer based on new info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get_params() - </a:t>
            </a:r>
            <a:r>
              <a:rPr lang="en" sz="1800"/>
              <a:t>access parameters of your algorithm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set_params() - </a:t>
            </a:r>
            <a:r>
              <a:rPr lang="en" sz="1800"/>
              <a:t>change parameters of your algorithm</a:t>
            </a:r>
            <a:endParaRPr sz="1800"/>
          </a:p>
        </p:txBody>
      </p:sp>
      <p:sp>
        <p:nvSpPr>
          <p:cNvPr id="208" name="Google Shape;208;p35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209" name="Google Shape;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/>
          <p:nvPr>
            <p:ph type="title"/>
          </p:nvPr>
        </p:nvSpPr>
        <p:spPr>
          <a:xfrm>
            <a:off x="636600" y="1233250"/>
            <a:ext cx="73272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</a:t>
            </a:r>
            <a:endParaRPr/>
          </a:p>
        </p:txBody>
      </p:sp>
      <p:sp>
        <p:nvSpPr>
          <p:cNvPr id="215" name="Google Shape;215;p36"/>
          <p:cNvSpPr txBox="1"/>
          <p:nvPr>
            <p:ph idx="1" type="subTitle"/>
          </p:nvPr>
        </p:nvSpPr>
        <p:spPr>
          <a:xfrm>
            <a:off x="681725" y="3094450"/>
            <a:ext cx="74577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Machine Learning With Python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</a:t>
            </a:r>
            <a:endParaRPr/>
          </a:p>
        </p:txBody>
      </p:sp>
      <p:sp>
        <p:nvSpPr>
          <p:cNvPr id="221" name="Google Shape;221;p37"/>
          <p:cNvSpPr txBox="1"/>
          <p:nvPr>
            <p:ph idx="1" type="body"/>
          </p:nvPr>
        </p:nvSpPr>
        <p:spPr>
          <a:xfrm>
            <a:off x="330600" y="1249850"/>
            <a:ext cx="4540800" cy="3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Linear models return variable coefficients: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Represent the slope of the line for each variable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Can be thought of as the relative importance of each variable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Value means the expected change you would get in Y by changing one unit of dependent variable if everything else was set to 0</a:t>
            </a:r>
            <a:endParaRPr b="1" sz="1800"/>
          </a:p>
        </p:txBody>
      </p:sp>
      <p:sp>
        <p:nvSpPr>
          <p:cNvPr id="222" name="Google Shape;222;p37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223" name="Google Shape;2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/>
          <p:nvPr>
            <p:ph type="title"/>
          </p:nvPr>
        </p:nvSpPr>
        <p:spPr>
          <a:xfrm>
            <a:off x="2186914" y="166250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</a:t>
            </a:r>
            <a:endParaRPr/>
          </a:p>
        </p:txBody>
      </p:sp>
      <p:sp>
        <p:nvSpPr>
          <p:cNvPr id="229" name="Google Shape;229;p38"/>
          <p:cNvSpPr txBox="1"/>
          <p:nvPr>
            <p:ph idx="1" type="body"/>
          </p:nvPr>
        </p:nvSpPr>
        <p:spPr>
          <a:xfrm>
            <a:off x="271800" y="1143000"/>
            <a:ext cx="47187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How would we build our predictions about our housing prices manually given the information that we have about our model?</a:t>
            </a:r>
            <a:endParaRPr b="1" sz="1800"/>
          </a:p>
        </p:txBody>
      </p:sp>
      <p:sp>
        <p:nvSpPr>
          <p:cNvPr id="230" name="Google Shape;230;p38"/>
          <p:cNvSpPr txBox="1"/>
          <p:nvPr>
            <p:ph idx="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231" name="Google Shape;23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8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9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 - Common Metrics</a:t>
            </a:r>
            <a:endParaRPr/>
          </a:p>
        </p:txBody>
      </p:sp>
      <p:sp>
        <p:nvSpPr>
          <p:cNvPr id="238" name="Google Shape;238;p39"/>
          <p:cNvSpPr txBox="1"/>
          <p:nvPr>
            <p:ph idx="1" type="body"/>
          </p:nvPr>
        </p:nvSpPr>
        <p:spPr>
          <a:xfrm>
            <a:off x="330600" y="1249850"/>
            <a:ext cx="4540800" cy="3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R</a:t>
            </a:r>
            <a:r>
              <a:rPr b="1" baseline="30000" lang="en" sz="1800"/>
              <a:t>2 </a:t>
            </a:r>
            <a:r>
              <a:rPr b="1" lang="en" sz="1800"/>
              <a:t>Value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How much of the change in y is described by the change in X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Captures how much better your model is than the simplest alternative -- predicting the average</a:t>
            </a:r>
            <a:endParaRPr baseline="30000" sz="1800"/>
          </a:p>
        </p:txBody>
      </p:sp>
      <p:sp>
        <p:nvSpPr>
          <p:cNvPr id="239" name="Google Shape;239;p39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240" name="Google Shape;24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20275" y="517575"/>
            <a:ext cx="8407500" cy="10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Your Working Definitions of Machine Learning?</a:t>
            </a:r>
            <a:endParaRPr/>
          </a:p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/>
          <p:nvPr>
            <p:ph type="title"/>
          </p:nvPr>
        </p:nvSpPr>
        <p:spPr>
          <a:xfrm>
            <a:off x="2186914" y="166250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</a:t>
            </a:r>
            <a:endParaRPr/>
          </a:p>
        </p:txBody>
      </p:sp>
      <p:sp>
        <p:nvSpPr>
          <p:cNvPr id="246" name="Google Shape;246;p40"/>
          <p:cNvSpPr txBox="1"/>
          <p:nvPr>
            <p:ph idx="1" type="body"/>
          </p:nvPr>
        </p:nvSpPr>
        <p:spPr>
          <a:xfrm>
            <a:off x="271800" y="1143000"/>
            <a:ext cx="47187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Given the previous definition of the meaning of the slope, what’s problematic about the structure of our data?</a:t>
            </a:r>
            <a:endParaRPr b="1" sz="1800"/>
          </a:p>
        </p:txBody>
      </p:sp>
      <p:sp>
        <p:nvSpPr>
          <p:cNvPr id="247" name="Google Shape;247;p40"/>
          <p:cNvSpPr txBox="1"/>
          <p:nvPr>
            <p:ph idx="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248" name="Google Shape;24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0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1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</a:t>
            </a:r>
            <a:endParaRPr/>
          </a:p>
        </p:txBody>
      </p:sp>
      <p:sp>
        <p:nvSpPr>
          <p:cNvPr id="255" name="Google Shape;255;p41"/>
          <p:cNvSpPr txBox="1"/>
          <p:nvPr>
            <p:ph idx="1" type="body"/>
          </p:nvPr>
        </p:nvSpPr>
        <p:spPr>
          <a:xfrm>
            <a:off x="330600" y="1249850"/>
            <a:ext cx="4540800" cy="3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Standardization: 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Critical step for setting up many models correctly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Gives all numeric variables a mean of 0, and a variance of 1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Puts all weights on an equal footing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Do this by subtracting each value by its mean, and then dividing it by its standard deviation.</a:t>
            </a:r>
            <a:endParaRPr b="1" sz="1800"/>
          </a:p>
        </p:txBody>
      </p:sp>
      <p:sp>
        <p:nvSpPr>
          <p:cNvPr id="256" name="Google Shape;256;p41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257" name="Google Shape;25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2"/>
          <p:cNvSpPr txBox="1"/>
          <p:nvPr>
            <p:ph idx="1" type="subTitle"/>
          </p:nvPr>
        </p:nvSpPr>
        <p:spPr>
          <a:xfrm>
            <a:off x="7292905" y="129425"/>
            <a:ext cx="1336200" cy="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2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" name="Google Shape;264;p42"/>
          <p:cNvSpPr txBox="1"/>
          <p:nvPr>
            <p:ph type="title"/>
          </p:nvPr>
        </p:nvSpPr>
        <p:spPr>
          <a:xfrm>
            <a:off x="2330125" y="166250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Exercise #1</a:t>
            </a:r>
            <a:endParaRPr/>
          </a:p>
        </p:txBody>
      </p:sp>
      <p:sp>
        <p:nvSpPr>
          <p:cNvPr id="265" name="Google Shape;265;p42"/>
          <p:cNvSpPr txBox="1"/>
          <p:nvPr>
            <p:ph idx="3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sp>
        <p:nvSpPr>
          <p:cNvPr id="266" name="Google Shape;266;p42"/>
          <p:cNvSpPr txBox="1"/>
          <p:nvPr>
            <p:ph idx="2" type="body"/>
          </p:nvPr>
        </p:nvSpPr>
        <p:spPr>
          <a:xfrm>
            <a:off x="271800" y="1143000"/>
            <a:ext cx="86223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Create a variable X_std that is a standardized version of X.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Use X_std.describe() to double check that you did it correctly. 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After that, re-run your analysis and compare your r-squared value, coefficients and intercept to their previous values.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What, if anything, changes?</a:t>
            </a:r>
            <a:endParaRPr sz="1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3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</a:t>
            </a:r>
            <a:endParaRPr/>
          </a:p>
        </p:txBody>
      </p:sp>
      <p:sp>
        <p:nvSpPr>
          <p:cNvPr id="272" name="Google Shape;272;p43"/>
          <p:cNvSpPr txBox="1"/>
          <p:nvPr>
            <p:ph idx="1" type="body"/>
          </p:nvPr>
        </p:nvSpPr>
        <p:spPr>
          <a:xfrm>
            <a:off x="330600" y="1249850"/>
            <a:ext cx="4540800" cy="3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When does standardization apply?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Linear models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Anything that uses a weight penalty (l1, l2, etc)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Any algorithm that uses gradient descent</a:t>
            </a:r>
            <a:endParaRPr b="1" sz="1800"/>
          </a:p>
        </p:txBody>
      </p:sp>
      <p:sp>
        <p:nvSpPr>
          <p:cNvPr id="273" name="Google Shape;273;p43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274" name="Google Shape;27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00" y="1249850"/>
            <a:ext cx="4191126" cy="27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4"/>
          <p:cNvSpPr txBox="1"/>
          <p:nvPr>
            <p:ph type="title"/>
          </p:nvPr>
        </p:nvSpPr>
        <p:spPr>
          <a:xfrm>
            <a:off x="2186914" y="166250"/>
            <a:ext cx="50094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Linearity Out of Data</a:t>
            </a:r>
            <a:endParaRPr/>
          </a:p>
        </p:txBody>
      </p:sp>
      <p:sp>
        <p:nvSpPr>
          <p:cNvPr id="280" name="Google Shape;280;p44"/>
          <p:cNvSpPr txBox="1"/>
          <p:nvPr>
            <p:ph idx="1" type="body"/>
          </p:nvPr>
        </p:nvSpPr>
        <p:spPr>
          <a:xfrm>
            <a:off x="271800" y="1143000"/>
            <a:ext cx="86223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is not always linear.  It’s fairly common to have data which might be important but doesn’t obey the ideal of linearity very closely.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Any thoughts on ways to get around this limitation?</a:t>
            </a:r>
            <a:endParaRPr/>
          </a:p>
        </p:txBody>
      </p:sp>
      <p:sp>
        <p:nvSpPr>
          <p:cNvPr id="281" name="Google Shape;281;p44"/>
          <p:cNvSpPr txBox="1"/>
          <p:nvPr>
            <p:ph idx="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sp>
        <p:nvSpPr>
          <p:cNvPr id="282" name="Google Shape;282;p44"/>
          <p:cNvSpPr txBox="1"/>
          <p:nvPr>
            <p:ph idx="12" type="sldNum"/>
          </p:nvPr>
        </p:nvSpPr>
        <p:spPr>
          <a:xfrm>
            <a:off x="-51366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1444975" y="1930650"/>
            <a:ext cx="61491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Broader Notion of Building Statistical Artifacts That Become More Accurate Over Time Based on Experience</a:t>
            </a:r>
            <a:endParaRPr/>
          </a:p>
        </p:txBody>
      </p:sp>
      <p:sp>
        <p:nvSpPr>
          <p:cNvPr id="119" name="Google Shape;119;p23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sp>
        <p:nvSpPr>
          <p:cNvPr id="120" name="Google Shape;120;p23"/>
          <p:cNvSpPr txBox="1"/>
          <p:nvPr>
            <p:ph idx="1" type="subTitle"/>
          </p:nvPr>
        </p:nvSpPr>
        <p:spPr>
          <a:xfrm>
            <a:off x="2249725" y="3708106"/>
            <a:ext cx="45396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Charles Isbell, Professor, Georgia Tech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20275" y="517575"/>
            <a:ext cx="8407500" cy="14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Even More Mundane Definition: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Algebra + Statistical Analysis, Written In Code</a:t>
            </a:r>
            <a:endParaRPr/>
          </a:p>
        </p:txBody>
      </p:sp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330600" y="1249850"/>
            <a:ext cx="8345700" cy="29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33" name="Google Shape;133;p25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" y="942975"/>
            <a:ext cx="9067800" cy="32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330600" y="1249850"/>
            <a:ext cx="8345700" cy="29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41" name="Google Shape;141;p26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" y="847725"/>
            <a:ext cx="8343900" cy="34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22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330600" y="1249850"/>
            <a:ext cx="8345700" cy="29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49" name="Google Shape;149;p27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07531"/>
            <a:ext cx="9144000" cy="3128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320275" y="517575"/>
            <a:ext cx="84075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8"/>
          <p:cNvSpPr txBox="1"/>
          <p:nvPr>
            <p:ph idx="12" type="sldNum"/>
          </p:nvPr>
        </p:nvSpPr>
        <p:spPr>
          <a:xfrm>
            <a:off x="140850" y="4662725"/>
            <a:ext cx="202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| © 2018 General Assembly</a:t>
            </a:r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636600" y="1233250"/>
            <a:ext cx="73272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Models</a:t>
            </a:r>
            <a:endParaRPr/>
          </a:p>
        </p:txBody>
      </p:sp>
      <p:sp>
        <p:nvSpPr>
          <p:cNvPr id="163" name="Google Shape;163;p29"/>
          <p:cNvSpPr txBox="1"/>
          <p:nvPr>
            <p:ph idx="1" type="subTitle"/>
          </p:nvPr>
        </p:nvSpPr>
        <p:spPr>
          <a:xfrm>
            <a:off x="681725" y="3094450"/>
            <a:ext cx="74577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Machine Learning With Python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